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embeddedFontLst>
    <p:embeddedFont>
      <p:font typeface="Raleway"/>
      <p:regular r:id="rId15"/>
      <p:bold r:id="rId16"/>
      <p:italic r:id="rId17"/>
      <p:boldItalic r:id="rId18"/>
    </p:embeddedFont>
    <p:embeddedFont>
      <p:font typeface="Lato"/>
      <p:regular r:id="rId19"/>
      <p:bold r:id="rId20"/>
      <p:italic r:id="rId21"/>
      <p:boldItalic r:id="rId22"/>
    </p:embeddedFont>
    <p:embeddedFont>
      <p:font typeface="Spectral SemiBold"/>
      <p:regular r:id="rId23"/>
      <p:bold r:id="rId24"/>
      <p:italic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bold.fntdata"/><Relationship Id="rId22" Type="http://schemas.openxmlformats.org/officeDocument/2006/relationships/font" Target="fonts/Lato-boldItalic.fntdata"/><Relationship Id="rId21" Type="http://schemas.openxmlformats.org/officeDocument/2006/relationships/font" Target="fonts/Lato-italic.fntdata"/><Relationship Id="rId24" Type="http://schemas.openxmlformats.org/officeDocument/2006/relationships/font" Target="fonts/SpectralSemiBold-bold.fntdata"/><Relationship Id="rId23" Type="http://schemas.openxmlformats.org/officeDocument/2006/relationships/font" Target="fonts/SpectralSemiBold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SpectralSemiBold-boldItalic.fntdata"/><Relationship Id="rId25" Type="http://schemas.openxmlformats.org/officeDocument/2006/relationships/font" Target="fonts/SpectralSemiBold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font" Target="fonts/Raleway-regular.fntdata"/><Relationship Id="rId14" Type="http://schemas.openxmlformats.org/officeDocument/2006/relationships/slide" Target="slides/slide9.xml"/><Relationship Id="rId17" Type="http://schemas.openxmlformats.org/officeDocument/2006/relationships/font" Target="fonts/Raleway-italic.fntdata"/><Relationship Id="rId16" Type="http://schemas.openxmlformats.org/officeDocument/2006/relationships/font" Target="fonts/Raleway-bold.fntdata"/><Relationship Id="rId19" Type="http://schemas.openxmlformats.org/officeDocument/2006/relationships/font" Target="fonts/Lato-regular.fntdata"/><Relationship Id="rId18" Type="http://schemas.openxmlformats.org/officeDocument/2006/relationships/font" Target="fonts/Raleway-bold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5de5667e2c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5de5667e2c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5de5667e2c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5de5667e2c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5de5667e2c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5de5667e2c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5de5667e2c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5de5667e2c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5de5667e2c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5de5667e2c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5de5667e2c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5de5667e2c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5deb04f4f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5deb04f4f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5de5667e2c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5de5667e2c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8.png"/><Relationship Id="rId4" Type="http://schemas.openxmlformats.org/officeDocument/2006/relationships/image" Target="../media/image21.jpg"/><Relationship Id="rId5" Type="http://schemas.openxmlformats.org/officeDocument/2006/relationships/image" Target="../media/image20.jpg"/><Relationship Id="rId6" Type="http://schemas.openxmlformats.org/officeDocument/2006/relationships/image" Target="../media/image11.jpg"/><Relationship Id="rId7" Type="http://schemas.openxmlformats.org/officeDocument/2006/relationships/image" Target="../media/image4.png"/><Relationship Id="rId8" Type="http://schemas.openxmlformats.org/officeDocument/2006/relationships/image" Target="../media/image1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16.png"/><Relationship Id="rId5" Type="http://schemas.openxmlformats.org/officeDocument/2006/relationships/image" Target="../media/image9.png"/><Relationship Id="rId6" Type="http://schemas.openxmlformats.org/officeDocument/2006/relationships/image" Target="../media/image13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15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5.png"/><Relationship Id="rId5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jpg"/><Relationship Id="rId4" Type="http://schemas.openxmlformats.org/officeDocument/2006/relationships/image" Target="../media/image8.png"/><Relationship Id="rId5" Type="http://schemas.openxmlformats.org/officeDocument/2006/relationships/image" Target="../media/image3.png"/><Relationship Id="rId6" Type="http://schemas.openxmlformats.org/officeDocument/2006/relationships/hyperlink" Target="https://sharc-md.org/" TargetMode="External"/><Relationship Id="rId7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Relationship Id="rId4" Type="http://schemas.openxmlformats.org/officeDocument/2006/relationships/image" Target="../media/image17.png"/><Relationship Id="rId5" Type="http://schemas.openxmlformats.org/officeDocument/2006/relationships/image" Target="../media/image14.png"/><Relationship Id="rId6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3.jpg"/><Relationship Id="rId4" Type="http://schemas.openxmlformats.org/officeDocument/2006/relationships/image" Target="../media/image24.jpg"/><Relationship Id="rId5" Type="http://schemas.openxmlformats.org/officeDocument/2006/relationships/image" Target="../media/image22.jpg"/><Relationship Id="rId6" Type="http://schemas.openxmlformats.org/officeDocument/2006/relationships/image" Target="../media/image27.jpg"/><Relationship Id="rId7" Type="http://schemas.openxmlformats.org/officeDocument/2006/relationships/image" Target="../media/image25.jpg"/><Relationship Id="rId8" Type="http://schemas.openxmlformats.org/officeDocument/2006/relationships/image" Target="../media/image26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128325" y="1093850"/>
            <a:ext cx="8597700" cy="104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ISTCP-X debrief  </a:t>
            </a:r>
            <a:r>
              <a:rPr b="0" lang="en" sz="24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July 11-17,</a:t>
            </a:r>
            <a:r>
              <a:rPr lang="en" sz="2400">
                <a:solidFill>
                  <a:schemeClr val="accent1"/>
                </a:solidFill>
              </a:rPr>
              <a:t> </a:t>
            </a:r>
            <a:r>
              <a:rPr b="0" lang="en" sz="24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Tromsø, Norway</a:t>
            </a:r>
            <a:endParaRPr sz="2400">
              <a:solidFill>
                <a:schemeClr val="accent1"/>
              </a:solidFill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400"/>
              </a:spcAft>
              <a:buNone/>
            </a:pPr>
            <a:r>
              <a:rPr lang="en" sz="16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10th Triennial Congress of the International Society for Theoretical Chemical Physics</a:t>
            </a:r>
            <a:endParaRPr/>
          </a:p>
        </p:txBody>
      </p:sp>
      <p:pic>
        <p:nvPicPr>
          <p:cNvPr id="87" name="Google Shape;8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2100" y="53900"/>
            <a:ext cx="1139049" cy="1117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80575" y="2647950"/>
            <a:ext cx="3332024" cy="2499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6200" y="2663589"/>
            <a:ext cx="1850811" cy="2467748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3"/>
          <p:cNvPicPr preferRelativeResize="0"/>
          <p:nvPr/>
        </p:nvPicPr>
        <p:blipFill rotWithShape="1">
          <a:blip r:embed="rId6">
            <a:alphaModFix/>
          </a:blip>
          <a:srcRect b="17527" l="21286" r="9264" t="11191"/>
          <a:stretch/>
        </p:blipFill>
        <p:spPr>
          <a:xfrm>
            <a:off x="5476150" y="2663588"/>
            <a:ext cx="3620026" cy="2467749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3"/>
          <p:cNvSpPr txBox="1"/>
          <p:nvPr/>
        </p:nvSpPr>
        <p:spPr>
          <a:xfrm>
            <a:off x="166750" y="2326450"/>
            <a:ext cx="1608600" cy="3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~35 hr journey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2" name="Google Shape;92;p13"/>
          <p:cNvSpPr txBox="1"/>
          <p:nvPr/>
        </p:nvSpPr>
        <p:spPr>
          <a:xfrm>
            <a:off x="2942288" y="2326450"/>
            <a:ext cx="1608600" cy="3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Several fjords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3" name="Google Shape;93;p13"/>
          <p:cNvSpPr txBox="1"/>
          <p:nvPr/>
        </p:nvSpPr>
        <p:spPr>
          <a:xfrm>
            <a:off x="5990310" y="2326450"/>
            <a:ext cx="2834700" cy="3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~150 speakers, ~550 attendees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94" name="Google Shape;94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90630" y="-22300"/>
            <a:ext cx="3381140" cy="96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202546" y="-98500"/>
            <a:ext cx="3078778" cy="1117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4"/>
          <p:cNvSpPr txBox="1"/>
          <p:nvPr>
            <p:ph type="title"/>
          </p:nvPr>
        </p:nvSpPr>
        <p:spPr>
          <a:xfrm>
            <a:off x="0" y="623600"/>
            <a:ext cx="90921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Propanedial</a:t>
            </a:r>
            <a:r>
              <a:rPr lang="en"/>
              <a:t> and </a:t>
            </a:r>
            <a:r>
              <a:rPr lang="en">
                <a:solidFill>
                  <a:srgbClr val="9900FF"/>
                </a:solidFill>
              </a:rPr>
              <a:t>UV</a:t>
            </a:r>
            <a:r>
              <a:rPr lang="en">
                <a:solidFill>
                  <a:srgbClr val="000000"/>
                </a:solidFill>
                <a:highlight>
                  <a:srgbClr val="FFFFFF"/>
                </a:highlight>
              </a:rPr>
              <a:t>–</a:t>
            </a:r>
            <a:r>
              <a:rPr lang="en">
                <a:solidFill>
                  <a:schemeClr val="accent3"/>
                </a:solidFill>
              </a:rPr>
              <a:t>x-ray</a:t>
            </a:r>
            <a:r>
              <a:rPr lang="en"/>
              <a:t> pump-probe spectroscopy</a:t>
            </a:r>
            <a:endParaRPr/>
          </a:p>
        </p:txBody>
      </p:sp>
      <p:sp>
        <p:nvSpPr>
          <p:cNvPr id="101" name="Google Shape;101;p14"/>
          <p:cNvSpPr txBox="1"/>
          <p:nvPr>
            <p:ph idx="1" type="body"/>
          </p:nvPr>
        </p:nvSpPr>
        <p:spPr>
          <a:xfrm>
            <a:off x="77150" y="2750750"/>
            <a:ext cx="8717700" cy="239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/>
              <a:t>In Silico </a:t>
            </a:r>
            <a:r>
              <a:rPr b="1" lang="en"/>
              <a:t>proof-of-concept</a:t>
            </a:r>
            <a:r>
              <a:rPr lang="en"/>
              <a:t> for experimental method to study photodecay processes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/>
              <a:t>Collaboration</a:t>
            </a:r>
            <a:r>
              <a:rPr b="1" lang="en"/>
              <a:t> with SLAC, </a:t>
            </a:r>
            <a:r>
              <a:rPr lang="en"/>
              <a:t>proposing uses for new X-ray light sources.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900FF"/>
                </a:solidFill>
              </a:rPr>
              <a:t>UV pump</a:t>
            </a:r>
            <a:r>
              <a:rPr lang="en"/>
              <a:t> prepares </a:t>
            </a:r>
            <a:r>
              <a:rPr lang="en">
                <a:solidFill>
                  <a:srgbClr val="3D85C6"/>
                </a:solidFill>
              </a:rPr>
              <a:t>(</a:t>
            </a:r>
            <a:r>
              <a:rPr lang="en">
                <a:solidFill>
                  <a:srgbClr val="3D85C6"/>
                </a:solidFill>
              </a:rPr>
              <a:t>𝝅,𝝅*</a:t>
            </a:r>
            <a:r>
              <a:rPr lang="en">
                <a:solidFill>
                  <a:srgbClr val="3D85C6"/>
                </a:solidFill>
              </a:rPr>
              <a:t>) </a:t>
            </a:r>
            <a:r>
              <a:rPr lang="en"/>
              <a:t>state. Decay to </a:t>
            </a:r>
            <a:r>
              <a:rPr lang="en">
                <a:solidFill>
                  <a:srgbClr val="1155CC"/>
                </a:solidFill>
              </a:rPr>
              <a:t>(n, 𝝅*)</a:t>
            </a:r>
            <a:r>
              <a:rPr lang="en"/>
              <a:t>. </a:t>
            </a:r>
            <a:r>
              <a:rPr lang="en">
                <a:solidFill>
                  <a:schemeClr val="accent3"/>
                </a:solidFill>
              </a:rPr>
              <a:t>X-ray excites core</a:t>
            </a:r>
            <a:r>
              <a:rPr lang="en"/>
              <a:t> into </a:t>
            </a:r>
            <a:r>
              <a:rPr lang="en"/>
              <a:t>vacancy</a:t>
            </a:r>
            <a:r>
              <a:rPr lang="en"/>
              <a:t>. </a:t>
            </a:r>
            <a:r>
              <a:rPr lang="en"/>
              <a:t>Sensitive</a:t>
            </a:r>
            <a:r>
              <a:rPr lang="en"/>
              <a:t> to chemical environment.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/>
              <a:t>Studying intermolecular H-transfer</a:t>
            </a:r>
            <a:r>
              <a:rPr lang="en"/>
              <a:t>, and conical intersection. (</a:t>
            </a:r>
            <a:r>
              <a:rPr i="1" lang="en"/>
              <a:t>Think Norrish Type II</a:t>
            </a:r>
            <a:r>
              <a:rPr lang="en"/>
              <a:t>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They can’t access information on </a:t>
            </a:r>
            <a:r>
              <a:rPr lang="en" u="sng"/>
              <a:t>photoproducts</a:t>
            </a:r>
            <a:r>
              <a:rPr lang="en"/>
              <a:t> and </a:t>
            </a:r>
            <a:r>
              <a:rPr lang="en" u="sng"/>
              <a:t>photodissociation dynamics</a:t>
            </a:r>
            <a:r>
              <a:rPr lang="en"/>
              <a:t>. </a:t>
            </a:r>
            <a:endParaRPr/>
          </a:p>
        </p:txBody>
      </p:sp>
      <p:pic>
        <p:nvPicPr>
          <p:cNvPr id="102" name="Google Shape;102;p14"/>
          <p:cNvPicPr preferRelativeResize="0"/>
          <p:nvPr/>
        </p:nvPicPr>
        <p:blipFill rotWithShape="1">
          <a:blip r:embed="rId3">
            <a:alphaModFix/>
          </a:blip>
          <a:srcRect b="32841" l="0" r="0" t="31604"/>
          <a:stretch/>
        </p:blipFill>
        <p:spPr>
          <a:xfrm>
            <a:off x="6930900" y="8"/>
            <a:ext cx="2161200" cy="768433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4"/>
          <p:cNvSpPr txBox="1"/>
          <p:nvPr/>
        </p:nvSpPr>
        <p:spPr>
          <a:xfrm>
            <a:off x="4716250" y="-24225"/>
            <a:ext cx="2161200" cy="3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990000"/>
                </a:solidFill>
                <a:latin typeface="Spectral SemiBold"/>
                <a:ea typeface="Spectral SemiBold"/>
                <a:cs typeface="Spectral SemiBold"/>
                <a:sym typeface="Spectral SemiBold"/>
              </a:rPr>
              <a:t>Martínez Group </a:t>
            </a:r>
            <a:endParaRPr sz="2000">
              <a:solidFill>
                <a:srgbClr val="990000"/>
              </a:solidFill>
              <a:latin typeface="Spectral SemiBold"/>
              <a:ea typeface="Spectral SemiBold"/>
              <a:cs typeface="Spectral SemiBold"/>
              <a:sym typeface="Spectral SemiBold"/>
            </a:endParaRPr>
          </a:p>
        </p:txBody>
      </p:sp>
      <p:pic>
        <p:nvPicPr>
          <p:cNvPr id="104" name="Google Shape;104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68075" y="1727625"/>
            <a:ext cx="1472899" cy="178835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4"/>
          <p:cNvSpPr txBox="1"/>
          <p:nvPr/>
        </p:nvSpPr>
        <p:spPr>
          <a:xfrm>
            <a:off x="7567975" y="1401975"/>
            <a:ext cx="1473000" cy="4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Nana List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06" name="Google Shape;106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2950" y="1383500"/>
            <a:ext cx="2222700" cy="129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72749" y="1702234"/>
            <a:ext cx="3958155" cy="654432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4"/>
          <p:cNvSpPr txBox="1"/>
          <p:nvPr/>
        </p:nvSpPr>
        <p:spPr>
          <a:xfrm>
            <a:off x="0" y="-76200"/>
            <a:ext cx="4798500" cy="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N. H. List, A. L. Dempwolff, A. Dreuw, T. J. Martínez, P. Norman, </a:t>
            </a:r>
            <a:r>
              <a:rPr i="1" lang="en" sz="1000"/>
              <a:t>I</a:t>
            </a:r>
            <a:r>
              <a:rPr i="1" lang="en" sz="1000"/>
              <a:t>n preparation</a:t>
            </a:r>
            <a:r>
              <a:rPr lang="en" sz="1000"/>
              <a:t>.</a:t>
            </a:r>
            <a:endParaRPr sz="10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5"/>
          <p:cNvSpPr txBox="1"/>
          <p:nvPr>
            <p:ph idx="1" type="body"/>
          </p:nvPr>
        </p:nvSpPr>
        <p:spPr>
          <a:xfrm>
            <a:off x="4118450" y="1235000"/>
            <a:ext cx="4973700" cy="374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Arial"/>
                <a:ea typeface="Arial"/>
                <a:cs typeface="Arial"/>
                <a:sym typeface="Arial"/>
              </a:rPr>
              <a:t>Apologies for the phone photo - unpublished work</a:t>
            </a:r>
            <a:endParaRPr i="1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i="1" lang="en"/>
              <a:t>In silico </a:t>
            </a:r>
            <a:r>
              <a:rPr lang="en"/>
              <a:t>workflow designed to match forthcoming experiments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Ground state sampling </a:t>
            </a:r>
            <a:r>
              <a:rPr lang="en"/>
              <a:t>to sample different FC </a:t>
            </a:r>
            <a:r>
              <a:rPr lang="en"/>
              <a:t>initial</a:t>
            </a:r>
            <a:r>
              <a:rPr lang="en"/>
              <a:t> configurations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Pump with </a:t>
            </a:r>
            <a:r>
              <a:rPr lang="en">
                <a:solidFill>
                  <a:srgbClr val="9900FF"/>
                </a:solidFill>
              </a:rPr>
              <a:t>266 nm UV</a:t>
            </a:r>
            <a:r>
              <a:rPr lang="en">
                <a:solidFill>
                  <a:srgbClr val="000000"/>
                </a:solidFill>
              </a:rPr>
              <a:t>→</a:t>
            </a:r>
            <a:r>
              <a:rPr lang="en">
                <a:solidFill>
                  <a:srgbClr val="3D85C6"/>
                </a:solidFill>
              </a:rPr>
              <a:t>S</a:t>
            </a:r>
            <a:r>
              <a:rPr lang="en" sz="800">
                <a:solidFill>
                  <a:srgbClr val="3D85C6"/>
                </a:solidFill>
              </a:rPr>
              <a:t>2</a:t>
            </a:r>
            <a:r>
              <a:rPr lang="en">
                <a:solidFill>
                  <a:srgbClr val="3D85C6"/>
                </a:solidFill>
              </a:rPr>
              <a:t> </a:t>
            </a:r>
            <a:r>
              <a:rPr lang="en">
                <a:solidFill>
                  <a:srgbClr val="3D85C6"/>
                </a:solidFill>
              </a:rPr>
              <a:t>(𝝅,𝝅*)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Propagate nonadiabatic dynamics</a:t>
            </a:r>
            <a:r>
              <a:rPr lang="en"/>
              <a:t> by </a:t>
            </a:r>
            <a:r>
              <a:rPr lang="en">
                <a:solidFill>
                  <a:schemeClr val="dk1"/>
                </a:solidFill>
              </a:rPr>
              <a:t>AIMS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X-ray probe excites core into different vacancies due to  </a:t>
            </a:r>
            <a:r>
              <a:rPr i="1" lang="en">
                <a:solidFill>
                  <a:srgbClr val="3D85C6"/>
                </a:solidFill>
              </a:rPr>
              <a:t>S</a:t>
            </a:r>
            <a:r>
              <a:rPr lang="en" sz="800">
                <a:solidFill>
                  <a:srgbClr val="3D85C6"/>
                </a:solidFill>
              </a:rPr>
              <a:t>2</a:t>
            </a:r>
            <a:r>
              <a:rPr lang="en"/>
              <a:t>, </a:t>
            </a:r>
            <a:r>
              <a:rPr i="1" lang="en">
                <a:solidFill>
                  <a:srgbClr val="1155CC"/>
                </a:solidFill>
              </a:rPr>
              <a:t>S</a:t>
            </a:r>
            <a:r>
              <a:rPr lang="en" sz="800">
                <a:solidFill>
                  <a:srgbClr val="1155CC"/>
                </a:solidFill>
              </a:rPr>
              <a:t>1</a:t>
            </a:r>
            <a:r>
              <a:rPr lang="en"/>
              <a:t>, </a:t>
            </a:r>
            <a:r>
              <a:rPr i="1" lang="en">
                <a:solidFill>
                  <a:srgbClr val="0000FF"/>
                </a:solidFill>
              </a:rPr>
              <a:t>S</a:t>
            </a:r>
            <a:r>
              <a:rPr lang="en" sz="800">
                <a:solidFill>
                  <a:srgbClr val="0000FF"/>
                </a:solidFill>
              </a:rPr>
              <a:t>0</a:t>
            </a:r>
            <a:endParaRPr sz="800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Separation of atomic K-edge spectra clear, several eV difference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Can detect chemical environment, bond-length alteration, etc.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Enol peak particularly sensitive to bond-length alternation</a:t>
            </a:r>
            <a:endParaRPr/>
          </a:p>
        </p:txBody>
      </p:sp>
      <p:pic>
        <p:nvPicPr>
          <p:cNvPr id="114" name="Google Shape;114;p15"/>
          <p:cNvPicPr preferRelativeResize="0"/>
          <p:nvPr/>
        </p:nvPicPr>
        <p:blipFill rotWithShape="1">
          <a:blip r:embed="rId3">
            <a:alphaModFix/>
          </a:blip>
          <a:srcRect b="32841" l="0" r="0" t="31604"/>
          <a:stretch/>
        </p:blipFill>
        <p:spPr>
          <a:xfrm>
            <a:off x="6930900" y="8"/>
            <a:ext cx="2161200" cy="768433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5"/>
          <p:cNvSpPr txBox="1"/>
          <p:nvPr/>
        </p:nvSpPr>
        <p:spPr>
          <a:xfrm>
            <a:off x="4716250" y="-24225"/>
            <a:ext cx="2161200" cy="3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990000"/>
                </a:solidFill>
                <a:latin typeface="Spectral SemiBold"/>
                <a:ea typeface="Spectral SemiBold"/>
                <a:cs typeface="Spectral SemiBold"/>
                <a:sym typeface="Spectral SemiBold"/>
              </a:rPr>
              <a:t>Martínez Group </a:t>
            </a:r>
            <a:endParaRPr sz="2000">
              <a:solidFill>
                <a:srgbClr val="990000"/>
              </a:solidFill>
              <a:latin typeface="Spectral SemiBold"/>
              <a:ea typeface="Spectral SemiBold"/>
              <a:cs typeface="Spectral SemiBold"/>
              <a:sym typeface="Spectral SemiBold"/>
            </a:endParaRPr>
          </a:p>
        </p:txBody>
      </p:sp>
      <p:sp>
        <p:nvSpPr>
          <p:cNvPr id="116" name="Google Shape;116;p15"/>
          <p:cNvSpPr txBox="1"/>
          <p:nvPr>
            <p:ph type="title"/>
          </p:nvPr>
        </p:nvSpPr>
        <p:spPr>
          <a:xfrm>
            <a:off x="0" y="623600"/>
            <a:ext cx="90921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Proposed Technique</a:t>
            </a:r>
            <a:endParaRPr/>
          </a:p>
        </p:txBody>
      </p:sp>
      <p:pic>
        <p:nvPicPr>
          <p:cNvPr id="117" name="Google Shape;117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0" y="1282500"/>
            <a:ext cx="4013020" cy="385385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5"/>
          <p:cNvSpPr txBox="1"/>
          <p:nvPr/>
        </p:nvSpPr>
        <p:spPr>
          <a:xfrm>
            <a:off x="0" y="-76200"/>
            <a:ext cx="4798500" cy="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N. H. List, A. L. Dempwolff, A. Dreuw, T. J. Martínez, P. Norman, </a:t>
            </a:r>
            <a:r>
              <a:rPr i="1" lang="en" sz="1000"/>
              <a:t>In preparation</a:t>
            </a:r>
            <a:r>
              <a:rPr lang="en" sz="1000"/>
              <a:t>.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L. Young, </a:t>
            </a:r>
            <a:r>
              <a:rPr i="1" lang="en" sz="1000"/>
              <a:t>et al</a:t>
            </a:r>
            <a:r>
              <a:rPr lang="en" sz="1000"/>
              <a:t>., </a:t>
            </a:r>
            <a:r>
              <a:rPr i="1" lang="en" sz="1000"/>
              <a:t>J. Phys. B.: At. Mol. Opt. Phys.</a:t>
            </a:r>
            <a:r>
              <a:rPr lang="en" sz="1000"/>
              <a:t>, </a:t>
            </a:r>
            <a:r>
              <a:rPr b="1" lang="en" sz="1000"/>
              <a:t>2018</a:t>
            </a:r>
            <a:r>
              <a:rPr lang="en" sz="1000"/>
              <a:t>, </a:t>
            </a:r>
            <a:r>
              <a:rPr i="1" lang="en" sz="1000"/>
              <a:t>51</a:t>
            </a:r>
            <a:r>
              <a:rPr lang="en" sz="1000"/>
              <a:t>, 032003. [Section 2.2]</a:t>
            </a:r>
            <a:endParaRPr sz="10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6"/>
          <p:cNvSpPr txBox="1"/>
          <p:nvPr>
            <p:ph idx="1" type="body"/>
          </p:nvPr>
        </p:nvSpPr>
        <p:spPr>
          <a:xfrm>
            <a:off x="52200" y="1365000"/>
            <a:ext cx="2742000" cy="38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1"/>
                </a:solidFill>
              </a:rPr>
              <a:t>AIMS </a:t>
            </a:r>
            <a:r>
              <a:rPr lang="en"/>
              <a:t>- </a:t>
            </a:r>
            <a:r>
              <a:rPr lang="en">
                <a:solidFill>
                  <a:schemeClr val="dk1"/>
                </a:solidFill>
              </a:rPr>
              <a:t>A</a:t>
            </a:r>
            <a:r>
              <a:rPr lang="en"/>
              <a:t>b </a:t>
            </a:r>
            <a:r>
              <a:rPr lang="en">
                <a:solidFill>
                  <a:schemeClr val="dk1"/>
                </a:solidFill>
              </a:rPr>
              <a:t>I</a:t>
            </a:r>
            <a:r>
              <a:rPr lang="en"/>
              <a:t>nitio </a:t>
            </a:r>
            <a:r>
              <a:rPr lang="en">
                <a:solidFill>
                  <a:schemeClr val="dk1"/>
                </a:solidFill>
              </a:rPr>
              <a:t>M</a:t>
            </a:r>
            <a:r>
              <a:rPr lang="en"/>
              <a:t>ultiple </a:t>
            </a:r>
            <a:r>
              <a:rPr lang="en">
                <a:solidFill>
                  <a:schemeClr val="dk1"/>
                </a:solidFill>
              </a:rPr>
              <a:t>S</a:t>
            </a:r>
            <a:r>
              <a:rPr lang="en"/>
              <a:t>pawning</a:t>
            </a:r>
            <a:endParaRPr/>
          </a:p>
        </p:txBody>
      </p:sp>
      <p:pic>
        <p:nvPicPr>
          <p:cNvPr id="124" name="Google Shape;124;p16"/>
          <p:cNvPicPr preferRelativeResize="0"/>
          <p:nvPr/>
        </p:nvPicPr>
        <p:blipFill rotWithShape="1">
          <a:blip r:embed="rId3">
            <a:alphaModFix/>
          </a:blip>
          <a:srcRect b="32841" l="0" r="0" t="31604"/>
          <a:stretch/>
        </p:blipFill>
        <p:spPr>
          <a:xfrm>
            <a:off x="6930900" y="8"/>
            <a:ext cx="2161200" cy="768433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6"/>
          <p:cNvSpPr txBox="1"/>
          <p:nvPr/>
        </p:nvSpPr>
        <p:spPr>
          <a:xfrm>
            <a:off x="4716250" y="-24225"/>
            <a:ext cx="2161200" cy="3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990000"/>
                </a:solidFill>
                <a:latin typeface="Spectral SemiBold"/>
                <a:ea typeface="Spectral SemiBold"/>
                <a:cs typeface="Spectral SemiBold"/>
                <a:sym typeface="Spectral SemiBold"/>
              </a:rPr>
              <a:t>Martínez Group </a:t>
            </a:r>
            <a:endParaRPr sz="2000">
              <a:solidFill>
                <a:srgbClr val="990000"/>
              </a:solidFill>
              <a:latin typeface="Spectral SemiBold"/>
              <a:ea typeface="Spectral SemiBold"/>
              <a:cs typeface="Spectral SemiBold"/>
              <a:sym typeface="Spectral SemiBold"/>
            </a:endParaRPr>
          </a:p>
        </p:txBody>
      </p:sp>
      <p:sp>
        <p:nvSpPr>
          <p:cNvPr id="126" name="Google Shape;126;p16"/>
          <p:cNvSpPr txBox="1"/>
          <p:nvPr>
            <p:ph type="title"/>
          </p:nvPr>
        </p:nvSpPr>
        <p:spPr>
          <a:xfrm>
            <a:off x="0" y="623600"/>
            <a:ext cx="90921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Ultrafast </a:t>
            </a:r>
            <a:r>
              <a:rPr lang="en">
                <a:solidFill>
                  <a:schemeClr val="accent3"/>
                </a:solidFill>
              </a:rPr>
              <a:t>excited</a:t>
            </a:r>
            <a:r>
              <a:rPr lang="en">
                <a:solidFill>
                  <a:schemeClr val="accent3"/>
                </a:solidFill>
              </a:rPr>
              <a:t> state dynamics</a:t>
            </a:r>
            <a:r>
              <a:rPr lang="en">
                <a:solidFill>
                  <a:schemeClr val="dk1"/>
                </a:solidFill>
              </a:rPr>
              <a:t> - AIMS</a:t>
            </a:r>
            <a:r>
              <a:rPr lang="en"/>
              <a:t> </a:t>
            </a:r>
            <a:endParaRPr/>
          </a:p>
        </p:txBody>
      </p:sp>
      <p:sp>
        <p:nvSpPr>
          <p:cNvPr id="127" name="Google Shape;127;p16"/>
          <p:cNvSpPr txBox="1"/>
          <p:nvPr/>
        </p:nvSpPr>
        <p:spPr>
          <a:xfrm>
            <a:off x="0" y="0"/>
            <a:ext cx="4798500" cy="4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02124"/>
                </a:solidFill>
              </a:rPr>
              <a:t>B.</a:t>
            </a:r>
            <a:r>
              <a:rPr lang="en" sz="1000">
                <a:solidFill>
                  <a:srgbClr val="202124"/>
                </a:solidFill>
              </a:rPr>
              <a:t> F. E. Curchod, T. J. Martínez</a:t>
            </a:r>
            <a:r>
              <a:rPr lang="en" sz="1000">
                <a:solidFill>
                  <a:srgbClr val="202124"/>
                </a:solidFill>
              </a:rPr>
              <a:t>, </a:t>
            </a:r>
            <a:r>
              <a:rPr i="1" lang="en" sz="1000"/>
              <a:t>Chem. Rev.</a:t>
            </a:r>
            <a:r>
              <a:rPr lang="en" sz="1000"/>
              <a:t>, </a:t>
            </a:r>
            <a:r>
              <a:rPr b="1" lang="en" sz="1000"/>
              <a:t>2018</a:t>
            </a:r>
            <a:r>
              <a:rPr lang="en" sz="1000"/>
              <a:t>, </a:t>
            </a:r>
            <a:r>
              <a:rPr i="1" lang="en" sz="1000"/>
              <a:t>118</a:t>
            </a:r>
            <a:r>
              <a:rPr lang="en" sz="1000"/>
              <a:t>, 3305-3336.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M. Ben-Nun, J. Quenneville, T. J. Martínez, </a:t>
            </a:r>
            <a:r>
              <a:rPr i="1" lang="en" sz="1000"/>
              <a:t>JPCA, </a:t>
            </a:r>
            <a:r>
              <a:rPr b="1" lang="en" sz="1000"/>
              <a:t>2000, </a:t>
            </a:r>
            <a:r>
              <a:rPr i="1" lang="en" sz="1000"/>
              <a:t>104</a:t>
            </a:r>
            <a:r>
              <a:rPr lang="en" sz="1000"/>
              <a:t>, 5161-5175.</a:t>
            </a:r>
            <a:endParaRPr sz="1000"/>
          </a:p>
        </p:txBody>
      </p:sp>
      <p:pic>
        <p:nvPicPr>
          <p:cNvPr id="128" name="Google Shape;128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400" y="1821975"/>
            <a:ext cx="2705325" cy="220435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6"/>
          <p:cNvSpPr txBox="1"/>
          <p:nvPr>
            <p:ph idx="1" type="body"/>
          </p:nvPr>
        </p:nvSpPr>
        <p:spPr>
          <a:xfrm>
            <a:off x="2718000" y="1219125"/>
            <a:ext cx="6539700" cy="345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Arial"/>
                <a:ea typeface="Arial"/>
                <a:cs typeface="Arial"/>
                <a:sym typeface="Arial"/>
              </a:rPr>
              <a:t>Need to couple both electronic and nuclear wavefunction dynamics</a:t>
            </a:r>
            <a:endParaRPr i="1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Nuclear wavefunction: linear combinations of gaussians with time-dependent coeffs.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1D gaussian basis function for each nuclear d.o.f.	</a:t>
            </a:r>
            <a:r>
              <a:rPr lang="en">
                <a:solidFill>
                  <a:schemeClr val="dk1"/>
                </a:solidFill>
              </a:rPr>
              <a:t>TD:</a:t>
            </a:r>
            <a:r>
              <a:rPr b="1" lang="en">
                <a:solidFill>
                  <a:srgbClr val="000000"/>
                </a:solidFill>
              </a:rPr>
              <a:t> </a:t>
            </a:r>
            <a:r>
              <a:rPr b="1" i="1" lang="en"/>
              <a:t>R</a:t>
            </a:r>
            <a:r>
              <a:rPr b="1" lang="en"/>
              <a:t>, </a:t>
            </a:r>
            <a:r>
              <a:rPr b="1" i="1" lang="en"/>
              <a:t>P</a:t>
            </a:r>
            <a:r>
              <a:rPr b="1" lang="en"/>
              <a:t>, </a:t>
            </a:r>
            <a:r>
              <a:rPr b="1" i="1" lang="en"/>
              <a:t>Ɣ</a:t>
            </a:r>
            <a:r>
              <a:rPr b="1" lang="en">
                <a:solidFill>
                  <a:srgbClr val="000000"/>
                </a:solidFill>
              </a:rPr>
              <a:t> </a:t>
            </a:r>
            <a:r>
              <a:rPr lang="en"/>
              <a:t>  </a:t>
            </a:r>
            <a:r>
              <a:rPr lang="en">
                <a:solidFill>
                  <a:schemeClr val="accent3"/>
                </a:solidFill>
              </a:rPr>
              <a:t>non-TD:</a:t>
            </a:r>
            <a:r>
              <a:rPr i="1" lang="en">
                <a:solidFill>
                  <a:srgbClr val="000000"/>
                </a:solidFill>
              </a:rPr>
              <a:t> </a:t>
            </a:r>
            <a:r>
              <a:rPr b="1" i="1" lang="en"/>
              <a:t>gaussian width</a:t>
            </a:r>
            <a:endParaRPr b="1" i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Need to </a:t>
            </a:r>
            <a:r>
              <a:rPr lang="en"/>
              <a:t>adaptively</a:t>
            </a:r>
            <a:r>
              <a:rPr lang="en"/>
              <a:t> expand the nuclear basis set to account for QM phenomena </a:t>
            </a:r>
            <a:endParaRPr>
              <a:solidFill>
                <a:srgbClr val="9900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    Expand  only when classical dynamics fail </a:t>
            </a:r>
            <a:r>
              <a:rPr lang="en">
                <a:solidFill>
                  <a:schemeClr val="accent3"/>
                </a:solidFill>
              </a:rPr>
              <a:t>- spawn (FC) when ￪ nonadiabatic couplings</a:t>
            </a:r>
            <a:endParaRPr>
              <a:solidFill>
                <a:schemeClr val="accent3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30" name="Google Shape;130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06550" y="3246275"/>
            <a:ext cx="4867400" cy="188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7"/>
          <p:cNvSpPr txBox="1"/>
          <p:nvPr>
            <p:ph type="title"/>
          </p:nvPr>
        </p:nvSpPr>
        <p:spPr>
          <a:xfrm>
            <a:off x="0" y="606025"/>
            <a:ext cx="91440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SHARC</a:t>
            </a:r>
            <a:r>
              <a:rPr lang="en"/>
              <a:t> - </a:t>
            </a:r>
            <a:r>
              <a:rPr lang="en">
                <a:solidFill>
                  <a:schemeClr val="dk1"/>
                </a:solidFill>
              </a:rPr>
              <a:t>S</a:t>
            </a:r>
            <a:r>
              <a:rPr lang="en"/>
              <a:t>urface </a:t>
            </a:r>
            <a:r>
              <a:rPr lang="en">
                <a:solidFill>
                  <a:schemeClr val="dk1"/>
                </a:solidFill>
              </a:rPr>
              <a:t>H</a:t>
            </a:r>
            <a:r>
              <a:rPr lang="en"/>
              <a:t>opping including </a:t>
            </a:r>
            <a:r>
              <a:rPr lang="en">
                <a:solidFill>
                  <a:schemeClr val="dk1"/>
                </a:solidFill>
              </a:rPr>
              <a:t>AR</a:t>
            </a:r>
            <a:r>
              <a:rPr lang="en"/>
              <a:t>bitrary </a:t>
            </a:r>
            <a:r>
              <a:rPr lang="en">
                <a:solidFill>
                  <a:schemeClr val="dk1"/>
                </a:solidFill>
              </a:rPr>
              <a:t>C</a:t>
            </a:r>
            <a:r>
              <a:rPr lang="en"/>
              <a:t>ouplings</a:t>
            </a:r>
            <a:endParaRPr/>
          </a:p>
        </p:txBody>
      </p:sp>
      <p:sp>
        <p:nvSpPr>
          <p:cNvPr id="136" name="Google Shape;136;p17"/>
          <p:cNvSpPr txBox="1"/>
          <p:nvPr/>
        </p:nvSpPr>
        <p:spPr>
          <a:xfrm>
            <a:off x="7092125" y="1741813"/>
            <a:ext cx="2007300" cy="4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“Mr.  SHARC”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37" name="Google Shape;13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74575" y="2161600"/>
            <a:ext cx="1842400" cy="209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25525" y="46175"/>
            <a:ext cx="2483299" cy="682225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17"/>
          <p:cNvSpPr txBox="1"/>
          <p:nvPr/>
        </p:nvSpPr>
        <p:spPr>
          <a:xfrm>
            <a:off x="4459950" y="-24225"/>
            <a:ext cx="2265000" cy="3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3167CC"/>
                </a:solidFill>
                <a:latin typeface="Spectral SemiBold"/>
                <a:ea typeface="Spectral SemiBold"/>
                <a:cs typeface="Spectral SemiBold"/>
                <a:sym typeface="Spectral SemiBold"/>
              </a:rPr>
              <a:t>González</a:t>
            </a:r>
            <a:r>
              <a:rPr lang="en" sz="2000">
                <a:solidFill>
                  <a:srgbClr val="3167CC"/>
                </a:solidFill>
                <a:latin typeface="Spectral SemiBold"/>
                <a:ea typeface="Spectral SemiBold"/>
                <a:cs typeface="Spectral SemiBold"/>
                <a:sym typeface="Spectral SemiBold"/>
              </a:rPr>
              <a:t> Group </a:t>
            </a:r>
            <a:endParaRPr sz="2000">
              <a:solidFill>
                <a:srgbClr val="3167CC"/>
              </a:solidFill>
              <a:latin typeface="Spectral SemiBold"/>
              <a:ea typeface="Spectral SemiBold"/>
              <a:cs typeface="Spectral SemiBold"/>
              <a:sym typeface="Spectral SemiBold"/>
            </a:endParaRPr>
          </a:p>
        </p:txBody>
      </p:sp>
      <p:sp>
        <p:nvSpPr>
          <p:cNvPr id="140" name="Google Shape;140;p17"/>
          <p:cNvSpPr txBox="1"/>
          <p:nvPr/>
        </p:nvSpPr>
        <p:spPr>
          <a:xfrm>
            <a:off x="7133700" y="4183688"/>
            <a:ext cx="2007300" cy="4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Sebastian Mai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41" name="Google Shape;141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5800" y="2654300"/>
            <a:ext cx="6864651" cy="2506300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17"/>
          <p:cNvSpPr txBox="1"/>
          <p:nvPr/>
        </p:nvSpPr>
        <p:spPr>
          <a:xfrm>
            <a:off x="2833250" y="1604400"/>
            <a:ext cx="4191300" cy="7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u="sng">
                <a:solidFill>
                  <a:schemeClr val="hlink"/>
                </a:solidFill>
                <a:hlinkClick r:id="rId6"/>
              </a:rPr>
              <a:t>https://sharc-md.org</a:t>
            </a:r>
            <a:endParaRPr sz="30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43" name="Google Shape;143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82350" y="1357128"/>
            <a:ext cx="2483300" cy="1210044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17"/>
          <p:cNvSpPr txBox="1"/>
          <p:nvPr/>
        </p:nvSpPr>
        <p:spPr>
          <a:xfrm>
            <a:off x="0" y="0"/>
            <a:ext cx="4798500" cy="4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02124"/>
                </a:solidFill>
              </a:rPr>
              <a:t>S. Mai, P. Marquetand, L. González, </a:t>
            </a:r>
            <a:r>
              <a:rPr i="1" lang="en" sz="1000">
                <a:solidFill>
                  <a:srgbClr val="202124"/>
                </a:solidFill>
              </a:rPr>
              <a:t>WIRES Comp. Mol. Sci</a:t>
            </a:r>
            <a:r>
              <a:rPr lang="en" sz="1000">
                <a:solidFill>
                  <a:srgbClr val="202124"/>
                </a:solidFill>
              </a:rPr>
              <a:t>, </a:t>
            </a:r>
            <a:r>
              <a:rPr b="1" lang="en" sz="1000">
                <a:solidFill>
                  <a:srgbClr val="202124"/>
                </a:solidFill>
              </a:rPr>
              <a:t>2018</a:t>
            </a:r>
            <a:r>
              <a:rPr lang="en" sz="1000">
                <a:solidFill>
                  <a:srgbClr val="202124"/>
                </a:solidFill>
              </a:rPr>
              <a:t>, </a:t>
            </a:r>
            <a:r>
              <a:rPr i="1" lang="en" sz="1000">
                <a:solidFill>
                  <a:srgbClr val="202124"/>
                </a:solidFill>
              </a:rPr>
              <a:t>8</a:t>
            </a:r>
            <a:r>
              <a:rPr lang="en" sz="1000">
                <a:solidFill>
                  <a:srgbClr val="202124"/>
                </a:solidFill>
              </a:rPr>
              <a:t>, 1370.</a:t>
            </a:r>
            <a:endParaRPr sz="10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25525" y="46175"/>
            <a:ext cx="2483299" cy="682225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18"/>
          <p:cNvSpPr txBox="1"/>
          <p:nvPr/>
        </p:nvSpPr>
        <p:spPr>
          <a:xfrm>
            <a:off x="4459950" y="-24225"/>
            <a:ext cx="2265000" cy="3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3167CC"/>
                </a:solidFill>
                <a:latin typeface="Spectral SemiBold"/>
                <a:ea typeface="Spectral SemiBold"/>
                <a:cs typeface="Spectral SemiBold"/>
                <a:sym typeface="Spectral SemiBold"/>
              </a:rPr>
              <a:t>González Group </a:t>
            </a:r>
            <a:endParaRPr sz="2000">
              <a:solidFill>
                <a:srgbClr val="3167CC"/>
              </a:solidFill>
              <a:latin typeface="Spectral SemiBold"/>
              <a:ea typeface="Spectral SemiBold"/>
              <a:cs typeface="Spectral SemiBold"/>
              <a:sym typeface="Spectral SemiBold"/>
            </a:endParaRPr>
          </a:p>
        </p:txBody>
      </p:sp>
      <p:pic>
        <p:nvPicPr>
          <p:cNvPr id="151" name="Google Shape;151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07175" y="1093750"/>
            <a:ext cx="5469674" cy="2483124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18"/>
          <p:cNvSpPr txBox="1"/>
          <p:nvPr>
            <p:ph idx="1" type="body"/>
          </p:nvPr>
        </p:nvSpPr>
        <p:spPr>
          <a:xfrm>
            <a:off x="103675" y="3498950"/>
            <a:ext cx="9332400" cy="169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Misses quantum effects </a:t>
            </a:r>
            <a:r>
              <a:rPr lang="en"/>
              <a:t>(ZPE, tunneling), but so does </a:t>
            </a:r>
            <a:r>
              <a:rPr lang="en">
                <a:solidFill>
                  <a:schemeClr val="dk1"/>
                </a:solidFill>
              </a:rPr>
              <a:t>AIMS</a:t>
            </a:r>
            <a:r>
              <a:rPr lang="en"/>
              <a:t> in a small nuclear basis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“Least switching” </a:t>
            </a:r>
            <a:r>
              <a:rPr lang="en"/>
              <a:t>- switch stochastically </a:t>
            </a:r>
            <a:r>
              <a:rPr lang="en" u="sng"/>
              <a:t>only</a:t>
            </a:r>
            <a:r>
              <a:rPr lang="en"/>
              <a:t> when the population of electronic state decreases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Electronic structure ‘on-the-fly’</a:t>
            </a:r>
            <a:r>
              <a:rPr lang="en"/>
              <a:t> - can even use QM/MM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CC4125"/>
                </a:solidFill>
              </a:rPr>
              <a:t>Shortcomings: </a:t>
            </a:r>
            <a:r>
              <a:rPr lang="en"/>
              <a:t>lacks decoherence, needs ensembles (stochastic), velocity scaling upon hops, EST wave</a:t>
            </a:r>
            <a:r>
              <a:rPr lang="en"/>
              <a:t>f</a:t>
            </a:r>
            <a:r>
              <a:rPr lang="en"/>
              <a:t>unction sign</a:t>
            </a:r>
            <a:endParaRPr/>
          </a:p>
        </p:txBody>
      </p:sp>
      <p:sp>
        <p:nvSpPr>
          <p:cNvPr id="153" name="Google Shape;153;p18"/>
          <p:cNvSpPr txBox="1"/>
          <p:nvPr/>
        </p:nvSpPr>
        <p:spPr>
          <a:xfrm>
            <a:off x="0" y="0"/>
            <a:ext cx="4798500" cy="4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02124"/>
                </a:solidFill>
              </a:rPr>
              <a:t>S. Mai, P. Marquetand, L. González, </a:t>
            </a:r>
            <a:r>
              <a:rPr i="1" lang="en" sz="1000">
                <a:solidFill>
                  <a:srgbClr val="202124"/>
                </a:solidFill>
              </a:rPr>
              <a:t>WIRES Comp. Mol. Sci</a:t>
            </a:r>
            <a:r>
              <a:rPr lang="en" sz="1000">
                <a:solidFill>
                  <a:srgbClr val="202124"/>
                </a:solidFill>
              </a:rPr>
              <a:t>, </a:t>
            </a:r>
            <a:r>
              <a:rPr b="1" lang="en" sz="1000">
                <a:solidFill>
                  <a:srgbClr val="202124"/>
                </a:solidFill>
              </a:rPr>
              <a:t>2018</a:t>
            </a:r>
            <a:r>
              <a:rPr lang="en" sz="1000">
                <a:solidFill>
                  <a:srgbClr val="202124"/>
                </a:solidFill>
              </a:rPr>
              <a:t>, </a:t>
            </a:r>
            <a:r>
              <a:rPr i="1" lang="en" sz="1000">
                <a:solidFill>
                  <a:srgbClr val="202124"/>
                </a:solidFill>
              </a:rPr>
              <a:t>8</a:t>
            </a:r>
            <a:r>
              <a:rPr lang="en" sz="1000">
                <a:solidFill>
                  <a:srgbClr val="202124"/>
                </a:solidFill>
              </a:rPr>
              <a:t>, 1370.</a:t>
            </a:r>
            <a:endParaRPr sz="1000"/>
          </a:p>
        </p:txBody>
      </p:sp>
      <p:sp>
        <p:nvSpPr>
          <p:cNvPr id="154" name="Google Shape;154;p18"/>
          <p:cNvSpPr txBox="1"/>
          <p:nvPr>
            <p:ph type="title"/>
          </p:nvPr>
        </p:nvSpPr>
        <p:spPr>
          <a:xfrm>
            <a:off x="0" y="606025"/>
            <a:ext cx="91440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SHARC</a:t>
            </a:r>
            <a:r>
              <a:rPr lang="en"/>
              <a:t> - N</a:t>
            </a:r>
            <a:r>
              <a:rPr lang="en"/>
              <a:t>onadiabatic, also spin-orbit, dipole, couplings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25525" y="46175"/>
            <a:ext cx="2483299" cy="682225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19"/>
          <p:cNvSpPr txBox="1"/>
          <p:nvPr/>
        </p:nvSpPr>
        <p:spPr>
          <a:xfrm>
            <a:off x="4459950" y="-24225"/>
            <a:ext cx="2265000" cy="3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3167CC"/>
                </a:solidFill>
                <a:latin typeface="Spectral SemiBold"/>
                <a:ea typeface="Spectral SemiBold"/>
                <a:cs typeface="Spectral SemiBold"/>
                <a:sym typeface="Spectral SemiBold"/>
              </a:rPr>
              <a:t>González Group </a:t>
            </a:r>
            <a:endParaRPr sz="2000">
              <a:solidFill>
                <a:srgbClr val="3167CC"/>
              </a:solidFill>
              <a:latin typeface="Spectral SemiBold"/>
              <a:ea typeface="Spectral SemiBold"/>
              <a:cs typeface="Spectral SemiBold"/>
              <a:sym typeface="Spectral SemiBold"/>
            </a:endParaRPr>
          </a:p>
        </p:txBody>
      </p:sp>
      <p:sp>
        <p:nvSpPr>
          <p:cNvPr id="161" name="Google Shape;161;p19"/>
          <p:cNvSpPr txBox="1"/>
          <p:nvPr>
            <p:ph type="title"/>
          </p:nvPr>
        </p:nvSpPr>
        <p:spPr>
          <a:xfrm>
            <a:off x="0" y="606025"/>
            <a:ext cx="91440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SHARC</a:t>
            </a:r>
            <a:r>
              <a:rPr lang="en"/>
              <a:t> - </a:t>
            </a:r>
            <a:r>
              <a:rPr lang="en"/>
              <a:t>Example applications</a:t>
            </a:r>
            <a:endParaRPr/>
          </a:p>
        </p:txBody>
      </p:sp>
      <p:pic>
        <p:nvPicPr>
          <p:cNvPr id="162" name="Google Shape;16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850" y="1855496"/>
            <a:ext cx="6287101" cy="24993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48751" y="2893825"/>
            <a:ext cx="2495249" cy="21504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69589" y="1200173"/>
            <a:ext cx="1710422" cy="1676375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19"/>
          <p:cNvSpPr txBox="1"/>
          <p:nvPr/>
        </p:nvSpPr>
        <p:spPr>
          <a:xfrm>
            <a:off x="2396100" y="1339450"/>
            <a:ext cx="2804700" cy="3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Spectral SemiBold"/>
                <a:ea typeface="Spectral SemiBold"/>
                <a:cs typeface="Spectral SemiBold"/>
                <a:sym typeface="Spectral SemiBold"/>
              </a:rPr>
              <a:t>DNA bases</a:t>
            </a:r>
            <a:endParaRPr sz="2000">
              <a:latin typeface="Spectral SemiBold"/>
              <a:ea typeface="Spectral SemiBold"/>
              <a:cs typeface="Spectral SemiBold"/>
              <a:sym typeface="Spectral SemiBold"/>
            </a:endParaRPr>
          </a:p>
        </p:txBody>
      </p:sp>
      <p:sp>
        <p:nvSpPr>
          <p:cNvPr id="166" name="Google Shape;166;p19"/>
          <p:cNvSpPr txBox="1"/>
          <p:nvPr/>
        </p:nvSpPr>
        <p:spPr>
          <a:xfrm>
            <a:off x="6648750" y="770275"/>
            <a:ext cx="2679300" cy="3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Spectral SemiBold"/>
                <a:ea typeface="Spectral SemiBold"/>
                <a:cs typeface="Spectral SemiBold"/>
                <a:sym typeface="Spectral SemiBold"/>
              </a:rPr>
              <a:t>Organometallics</a:t>
            </a:r>
            <a:endParaRPr sz="2000">
              <a:latin typeface="Spectral SemiBold"/>
              <a:ea typeface="Spectral SemiBold"/>
              <a:cs typeface="Spectral SemiBold"/>
              <a:sym typeface="Spectral SemiBold"/>
            </a:endParaRPr>
          </a:p>
        </p:txBody>
      </p:sp>
      <p:sp>
        <p:nvSpPr>
          <p:cNvPr id="167" name="Google Shape;167;p19"/>
          <p:cNvSpPr txBox="1"/>
          <p:nvPr/>
        </p:nvSpPr>
        <p:spPr>
          <a:xfrm>
            <a:off x="135450" y="4425400"/>
            <a:ext cx="6448500" cy="6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Interfaces: </a:t>
            </a: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MOLPRO, MOLCAS, TURBOMOLE, CO</a:t>
            </a: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LU</a:t>
            </a: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MBUS, ADF, GAUSSIAN, ORCA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0"/>
          <p:cNvSpPr txBox="1"/>
          <p:nvPr>
            <p:ph idx="1" type="body"/>
          </p:nvPr>
        </p:nvSpPr>
        <p:spPr>
          <a:xfrm>
            <a:off x="729450" y="1393825"/>
            <a:ext cx="8239500" cy="356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"/>
              <a:t>Eric Neuscamman </a:t>
            </a:r>
            <a:r>
              <a:rPr lang="en"/>
              <a:t>- Varionational excited states in electronic structure theory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"/>
              <a:t>Peter Gil </a:t>
            </a:r>
            <a:r>
              <a:rPr lang="en"/>
              <a:t> - MP2 correlation energies by quadrature methods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"/>
              <a:t>Todd Martinez </a:t>
            </a:r>
            <a:r>
              <a:rPr lang="en"/>
              <a:t>- Nonadiabatic dynamics of photoactive proteins using GPUs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"/>
              <a:t>Denis Jacquemin </a:t>
            </a:r>
            <a:r>
              <a:rPr lang="en"/>
              <a:t>- Searching for super-accuracy in excited state calculations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"/>
              <a:t>Stefan Grimme </a:t>
            </a:r>
            <a:r>
              <a:rPr lang="en"/>
              <a:t> - New tight-binding quantum chemistry methods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"/>
              <a:t>Satoshi Maeda </a:t>
            </a:r>
            <a:r>
              <a:rPr lang="en"/>
              <a:t>- Automatic reaction path networks by </a:t>
            </a:r>
            <a:r>
              <a:rPr lang="en"/>
              <a:t>Artificial</a:t>
            </a:r>
            <a:r>
              <a:rPr lang="en"/>
              <a:t> Force Induced Reaction method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"/>
              <a:t>Heather Kulik </a:t>
            </a:r>
            <a:r>
              <a:rPr lang="en"/>
              <a:t>- </a:t>
            </a:r>
            <a:r>
              <a:rPr lang="en"/>
              <a:t>Transition</a:t>
            </a:r>
            <a:r>
              <a:rPr lang="en"/>
              <a:t> metal catalysts through high-</a:t>
            </a:r>
            <a:r>
              <a:rPr lang="en"/>
              <a:t>throughput</a:t>
            </a:r>
            <a:r>
              <a:rPr lang="en"/>
              <a:t> and mechanine learning tools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"/>
              <a:t>Julien Blonio </a:t>
            </a:r>
            <a:r>
              <a:rPr lang="en"/>
              <a:t> - A ‘virtual spectrometer’ to predict and interpret vibration spectra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"/>
              <a:t>David Clary</a:t>
            </a:r>
            <a:r>
              <a:rPr lang="en"/>
              <a:t> - Semiclassical transition state theory (SCTST) and nerve agents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"/>
              <a:t>Morgane Vacher </a:t>
            </a:r>
            <a:r>
              <a:rPr lang="en"/>
              <a:t>- Chemiluminescence of 1,2-dioxetane from MD and machine learning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"/>
              <a:t>Cristina Puzzarini </a:t>
            </a:r>
            <a:r>
              <a:rPr lang="en"/>
              <a:t> - Rotational spectroscopy and quantum chemistry for astrochemistry (glycolaldehyde)</a:t>
            </a:r>
            <a:endParaRPr/>
          </a:p>
        </p:txBody>
      </p:sp>
      <p:sp>
        <p:nvSpPr>
          <p:cNvPr id="173" name="Google Shape;173;p20"/>
          <p:cNvSpPr txBox="1"/>
          <p:nvPr>
            <p:ph type="title"/>
          </p:nvPr>
        </p:nvSpPr>
        <p:spPr>
          <a:xfrm>
            <a:off x="0" y="547400"/>
            <a:ext cx="90921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Other interesting talks</a:t>
            </a:r>
            <a:r>
              <a:rPr lang="en">
                <a:solidFill>
                  <a:srgbClr val="000000"/>
                </a:solidFill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12" y="364150"/>
            <a:ext cx="3543654" cy="26577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1"/>
          <p:cNvPicPr preferRelativeResize="0"/>
          <p:nvPr/>
        </p:nvPicPr>
        <p:blipFill rotWithShape="1">
          <a:blip r:embed="rId4">
            <a:alphaModFix/>
          </a:blip>
          <a:srcRect b="19406" l="0" r="0" t="0"/>
          <a:stretch/>
        </p:blipFill>
        <p:spPr>
          <a:xfrm>
            <a:off x="3806300" y="440275"/>
            <a:ext cx="2403848" cy="2582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1"/>
          <p:cNvPicPr preferRelativeResize="0"/>
          <p:nvPr/>
        </p:nvPicPr>
        <p:blipFill rotWithShape="1">
          <a:blip r:embed="rId5">
            <a:alphaModFix/>
          </a:blip>
          <a:srcRect b="14778" l="0" r="3390" t="9475"/>
          <a:stretch/>
        </p:blipFill>
        <p:spPr>
          <a:xfrm>
            <a:off x="27612" y="3054725"/>
            <a:ext cx="3543654" cy="2083622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1"/>
          <p:cNvSpPr txBox="1"/>
          <p:nvPr>
            <p:ph type="title"/>
          </p:nvPr>
        </p:nvSpPr>
        <p:spPr>
          <a:xfrm>
            <a:off x="339775" y="-95225"/>
            <a:ext cx="9144000" cy="5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Thank you!</a:t>
            </a:r>
            <a:endParaRPr sz="3000"/>
          </a:p>
        </p:txBody>
      </p:sp>
      <p:pic>
        <p:nvPicPr>
          <p:cNvPr id="182" name="Google Shape;182;p21"/>
          <p:cNvPicPr preferRelativeResize="0"/>
          <p:nvPr/>
        </p:nvPicPr>
        <p:blipFill rotWithShape="1">
          <a:blip r:embed="rId6">
            <a:alphaModFix/>
          </a:blip>
          <a:srcRect b="4085" l="3108" r="3538" t="0"/>
          <a:stretch/>
        </p:blipFill>
        <p:spPr>
          <a:xfrm>
            <a:off x="6409126" y="3045109"/>
            <a:ext cx="2729175" cy="21028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1"/>
          <p:cNvPicPr preferRelativeResize="0"/>
          <p:nvPr/>
        </p:nvPicPr>
        <p:blipFill rotWithShape="1">
          <a:blip r:embed="rId7">
            <a:alphaModFix/>
          </a:blip>
          <a:srcRect b="10569" l="0" r="0" t="25022"/>
          <a:stretch/>
        </p:blipFill>
        <p:spPr>
          <a:xfrm>
            <a:off x="3876069" y="3126375"/>
            <a:ext cx="2259348" cy="19403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1"/>
          <p:cNvPicPr preferRelativeResize="0"/>
          <p:nvPr/>
        </p:nvPicPr>
        <p:blipFill rotWithShape="1">
          <a:blip r:embed="rId8">
            <a:alphaModFix/>
          </a:blip>
          <a:srcRect b="0" l="13579" r="13571" t="0"/>
          <a:stretch/>
        </p:blipFill>
        <p:spPr>
          <a:xfrm>
            <a:off x="6445181" y="219275"/>
            <a:ext cx="2657065" cy="2735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